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604" r:id="rId5"/>
    <p:sldId id="605" r:id="rId6"/>
    <p:sldId id="569" r:id="rId7"/>
    <p:sldId id="624" r:id="rId8"/>
    <p:sldId id="622" r:id="rId9"/>
    <p:sldId id="626" r:id="rId10"/>
    <p:sldId id="572" r:id="rId11"/>
    <p:sldId id="627" r:id="rId12"/>
    <p:sldId id="628" r:id="rId13"/>
    <p:sldId id="629" r:id="rId14"/>
    <p:sldId id="574" r:id="rId15"/>
    <p:sldId id="632" r:id="rId16"/>
    <p:sldId id="577" r:id="rId17"/>
    <p:sldId id="578" r:id="rId18"/>
    <p:sldId id="579" r:id="rId19"/>
    <p:sldId id="584" r:id="rId20"/>
    <p:sldId id="585" r:id="rId21"/>
    <p:sldId id="590" r:id="rId22"/>
    <p:sldId id="591" r:id="rId23"/>
    <p:sldId id="592" r:id="rId24"/>
    <p:sldId id="593" r:id="rId25"/>
    <p:sldId id="594" r:id="rId26"/>
    <p:sldId id="595" r:id="rId27"/>
    <p:sldId id="630" r:id="rId28"/>
    <p:sldId id="596" r:id="rId29"/>
    <p:sldId id="597" r:id="rId30"/>
    <p:sldId id="598" r:id="rId31"/>
    <p:sldId id="599" r:id="rId32"/>
    <p:sldId id="600" r:id="rId33"/>
    <p:sldId id="63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58" d="100"/>
          <a:sy n="58" d="100"/>
        </p:scale>
        <p:origin x="72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8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1430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7.1:  Variable Notation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7.2: Solving Linear Equations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7.3: </a:t>
            </a:r>
            <a:r>
              <a:rPr lang="en-US" b="1" dirty="0" smtClean="0"/>
              <a:t>Linear Equations with Fractions and Decimals</a:t>
            </a:r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7.4: Solving Linear Equations with Fractions and Decimals by Clearing the Denominators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7.5: Formulas</a:t>
            </a:r>
          </a:p>
        </p:txBody>
      </p:sp>
    </p:spTree>
    <p:extLst>
      <p:ext uri="{BB962C8B-B14F-4D97-AF65-F5344CB8AC3E}">
        <p14:creationId xmlns:p14="http://schemas.microsoft.com/office/powerpoint/2010/main" val="28154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855519" y="5400675"/>
            <a:ext cx="1381396" cy="8032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8600" y="2659366"/>
                <a:ext cx="440556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59366"/>
                <a:ext cx="4405565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2206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7=−8(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220663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68083" y="4876800"/>
                <a:ext cx="1813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−25=−8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83" y="4876800"/>
                <a:ext cx="181331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81200" y="5410200"/>
                <a:ext cx="1184940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0200"/>
                <a:ext cx="1184940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 bwMode="auto">
          <a:xfrm flipH="1">
            <a:off x="1550201" y="3276600"/>
            <a:ext cx="735799" cy="115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00200" y="1828800"/>
                <a:ext cx="1780231" cy="846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28800"/>
                <a:ext cx="1780231" cy="8460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 bwMode="auto">
          <a:xfrm flipH="1">
            <a:off x="457200" y="3111323"/>
            <a:ext cx="838200" cy="115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47132" y="4262735"/>
                <a:ext cx="2120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7=−8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32" y="4262735"/>
                <a:ext cx="212006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0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2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118" y="1295400"/>
            <a:ext cx="7827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Equations with Fractions/Decimals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86000"/>
                <a:ext cx="8458200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by first clearing the fractions.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0"/>
                <a:ext cx="8458200" cy="1135183"/>
              </a:xfrm>
              <a:prstGeom prst="rect">
                <a:avLst/>
              </a:prstGeom>
              <a:blipFill rotWithShape="1">
                <a:blip r:embed="rId2"/>
                <a:stretch>
                  <a:fillRect l="-1514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8118" y="3657600"/>
                <a:ext cx="236385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8" y="3657600"/>
                <a:ext cx="2363852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38600" y="3820180"/>
            <a:ext cx="452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LCM of 3, 6 and 2 is 6.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118" y="1295400"/>
            <a:ext cx="7827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Equations with Fractions/Decimals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86000"/>
                <a:ext cx="8458200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by first clearing the fractions.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0"/>
                <a:ext cx="8458200" cy="1135183"/>
              </a:xfrm>
              <a:prstGeom prst="rect">
                <a:avLst/>
              </a:prstGeom>
              <a:blipFill rotWithShape="1">
                <a:blip r:embed="rId2"/>
                <a:stretch>
                  <a:fillRect l="-1514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8118" y="3657600"/>
                <a:ext cx="408220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8" y="3657600"/>
                <a:ext cx="4082207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4658380"/>
                <a:ext cx="2297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−1=−9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658380"/>
                <a:ext cx="229742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 bwMode="auto">
          <a:xfrm flipH="1">
            <a:off x="1371600" y="4233897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990600" y="4034971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71537" y="3573306"/>
            <a:ext cx="23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2819400" y="4242155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413895" y="4027089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52674" y="3581400"/>
            <a:ext cx="23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en-US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3810000" y="4261205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4191000" y="4027089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00525" y="3581400"/>
            <a:ext cx="23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en-US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96600" y="5181600"/>
                <a:ext cx="1618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600" y="5181600"/>
                <a:ext cx="16182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95372" y="5704820"/>
                <a:ext cx="1419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72" y="5704820"/>
                <a:ext cx="141942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1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118" y="1295400"/>
            <a:ext cx="7827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Equations with Fractions/Decimals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209800"/>
                <a:ext cx="8458200" cy="114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by first clearing the fractions.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09800"/>
                <a:ext cx="8458200" cy="1141595"/>
              </a:xfrm>
              <a:prstGeom prst="rect">
                <a:avLst/>
              </a:prstGeom>
              <a:blipFill rotWithShape="1">
                <a:blip r:embed="rId2"/>
                <a:stretch>
                  <a:fillRect l="-1514" r="-2379" b="-1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2431" y="3581400"/>
                <a:ext cx="2933559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1" y="3581400"/>
                <a:ext cx="2933559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38600" y="3820180"/>
            <a:ext cx="492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LCM of 7, 8 and 3 is 168.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118" y="1295400"/>
            <a:ext cx="7827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Equations with Fractions/Decimals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209800"/>
                <a:ext cx="8458200" cy="114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by first clearing the fractions.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09800"/>
                <a:ext cx="8458200" cy="1141595"/>
              </a:xfrm>
              <a:prstGeom prst="rect">
                <a:avLst/>
              </a:prstGeom>
              <a:blipFill rotWithShape="1">
                <a:blip r:embed="rId2"/>
                <a:stretch>
                  <a:fillRect l="-1514" r="-2379" b="-1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2431" y="3581400"/>
                <a:ext cx="645388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𝟏𝟔𝟖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𝟏𝟔𝟖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𝟏𝟔𝟖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𝟏𝟔𝟖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1" y="3581400"/>
                <a:ext cx="6453882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118" y="1295400"/>
            <a:ext cx="7827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Equations with Fractions/Decimals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057400"/>
                <a:ext cx="8458200" cy="114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by first clearing the fractions.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8458200" cy="1141595"/>
              </a:xfrm>
              <a:prstGeom prst="rect">
                <a:avLst/>
              </a:prstGeom>
              <a:blipFill rotWithShape="1">
                <a:blip r:embed="rId2"/>
                <a:stretch>
                  <a:fillRect l="-1514" r="-2379" b="-1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2431" y="3200400"/>
                <a:ext cx="645388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168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+168∙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=168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+168∙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1" y="3200400"/>
                <a:ext cx="6453882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4277380"/>
                <a:ext cx="38077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48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+63=24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77380"/>
                <a:ext cx="380777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4886980"/>
                <a:ext cx="1951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=217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886980"/>
                <a:ext cx="19516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69029" y="5422815"/>
                <a:ext cx="155414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217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29" y="5422815"/>
                <a:ext cx="1554143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4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19200"/>
            <a:ext cx="4134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Extraneous Roots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89946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Extraneous roots </a:t>
            </a:r>
            <a:r>
              <a:rPr lang="en-US" sz="2800" dirty="0" smtClean="0"/>
              <a:t>are values derived from solving an equation with variables in the denominator of a term that make the equation a false statement when replaced into the original equation.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Always check your solutions in the original equation to eliminate extraneous roots.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19200"/>
            <a:ext cx="4134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Extraneous Roots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6532" y="2189945"/>
                <a:ext cx="8763000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sz="2800" dirty="0" smtClean="0"/>
                  <a:t>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2" y="2189945"/>
                <a:ext cx="8763000" cy="703911"/>
              </a:xfrm>
              <a:prstGeom prst="rect">
                <a:avLst/>
              </a:prstGeom>
              <a:blipFill rotWithShape="1">
                <a:blip r:embed="rId2"/>
                <a:stretch>
                  <a:fillRect l="-1391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3186498"/>
                <a:ext cx="1151726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86498"/>
                <a:ext cx="1151726" cy="9017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367" y="4279878"/>
                <a:ext cx="2050433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7" y="4279878"/>
                <a:ext cx="2050433" cy="9017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3400" y="3186498"/>
                <a:ext cx="1350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0=5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186498"/>
                <a:ext cx="135049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3723167"/>
                <a:ext cx="1151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0=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723167"/>
                <a:ext cx="115172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3305" y="4316988"/>
                <a:ext cx="4740695" cy="156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sz="2800" dirty="0" smtClean="0"/>
                  <a:t> is a false equation and therefore 0 is an extraneous root.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05" y="4316988"/>
                <a:ext cx="4740695" cy="1566070"/>
              </a:xfrm>
              <a:prstGeom prst="rect">
                <a:avLst/>
              </a:prstGeom>
              <a:blipFill rotWithShape="1">
                <a:blip r:embed="rId7"/>
                <a:stretch>
                  <a:fillRect l="-2571" r="-2956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0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120" y="2286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following equations are used to set up and solve problems involving the completion of a job.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429000"/>
                <a:ext cx="8530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𝐴𝑚𝑜𝑢𝑛𝑡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𝑤𝑜𝑟𝑘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r>
                        <a:rPr lang="en-US" b="0" i="1" smtClean="0">
                          <a:latin typeface="Cambria Math"/>
                        </a:rPr>
                        <m:t>𝑟𝑎𝑡𝑒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𝑤𝑜𝑟𝑘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0" i="1" smtClean="0">
                          <a:latin typeface="Cambria Math"/>
                        </a:rPr>
                        <m:t>𝑡𝑖𝑚𝑒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𝑤𝑜𝑟𝑘𝑒𝑑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8530605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82283" y="4150667"/>
                <a:ext cx="9302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283" y="4150667"/>
                <a:ext cx="930248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76200" y="4872335"/>
                <a:ext cx="9302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872335"/>
                <a:ext cx="930248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8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Pipe 1 fills a tank in 6 min and pipe 2 fills the same tank in 8 min. How long does it take the pipes to fill the tank when working together.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82283" y="3957935"/>
                <a:ext cx="9302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283" y="3957935"/>
                <a:ext cx="9302483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4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905000"/>
            <a:ext cx="4847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Get Rid of ( )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Combine Like Terms:</a:t>
            </a:r>
          </a:p>
          <a:p>
            <a:r>
              <a:rPr lang="en-US" sz="2800" dirty="0" smtClean="0"/>
              <a:t>     Same Side of =</a:t>
            </a:r>
          </a:p>
          <a:p>
            <a:pPr marL="514350" indent="-514350">
              <a:buAutoNum type="arabicPeriod" startAt="4"/>
            </a:pPr>
            <a:r>
              <a:rPr lang="en-US" sz="2800" dirty="0" smtClean="0"/>
              <a:t>Combine Like Terms:</a:t>
            </a:r>
          </a:p>
          <a:p>
            <a:r>
              <a:rPr lang="en-US" sz="2800" dirty="0" smtClean="0"/>
              <a:t>     Opposite Side of =</a:t>
            </a:r>
          </a:p>
          <a:p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sz="2800" dirty="0" smtClean="0"/>
              <a:t>Solve for Variable</a:t>
            </a:r>
          </a:p>
          <a:p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0000FF"/>
                </a:solidFill>
              </a:rPr>
              <a:t>Multiplication Property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639" y="1135559"/>
            <a:ext cx="6960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to Solve Equations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425707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 </a:t>
            </a:r>
            <a:r>
              <a:rPr lang="en-US" sz="3200" dirty="0" smtClean="0">
                <a:solidFill>
                  <a:srgbClr val="FF0000"/>
                </a:solidFill>
              </a:rPr>
              <a:t>↔ -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456" y="5290543"/>
            <a:ext cx="154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 </a:t>
            </a:r>
            <a:r>
              <a:rPr lang="en-US" sz="3200" dirty="0" smtClean="0">
                <a:solidFill>
                  <a:srgbClr val="FF0000"/>
                </a:solidFill>
              </a:rPr>
              <a:t>↔</a:t>
            </a:r>
            <a:r>
              <a:rPr lang="en-US" sz="2800" dirty="0" smtClean="0">
                <a:solidFill>
                  <a:srgbClr val="FF0000"/>
                </a:solidFill>
              </a:rPr>
              <a:t>÷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Pipe 1 fills a tank in 6 min </a:t>
            </a:r>
            <a:r>
              <a:rPr lang="en-US" sz="2800" dirty="0" smtClean="0"/>
              <a:t>and pipe 2 fills the same tank in 8 min. How long does it take the pipes to fill the tank when working together.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5970" y="4648200"/>
                <a:ext cx="63510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70" y="4648200"/>
                <a:ext cx="635109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0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Pipe 1 fills a tank in 6 min and </a:t>
            </a:r>
            <a:r>
              <a:rPr lang="en-US" sz="2800" b="1" dirty="0" smtClean="0">
                <a:solidFill>
                  <a:srgbClr val="FF0000"/>
                </a:solidFill>
              </a:rPr>
              <a:t>pipe 2 fills the same tank in 8 min</a:t>
            </a:r>
            <a:r>
              <a:rPr lang="en-US" sz="2800" dirty="0" smtClean="0"/>
              <a:t>. How long does it take the pipes to fill the tank when working together.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5970" y="4648200"/>
                <a:ext cx="1366656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70" y="4648200"/>
                <a:ext cx="1366656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1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Pipe 1 fills a tank in 6 min and pipe 2 fills the same tank in 8 min. How long does it take the pipes to fill the tank when working together.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5970" y="4648200"/>
                <a:ext cx="1936236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70" y="4648200"/>
                <a:ext cx="1936236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1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Pipe 1 fills a tank in 6 min and pipe 2 fills the same tank in 8 min. How long does it take the pipes to fill the tank when working together.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5970" y="4648200"/>
                <a:ext cx="1936236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70" y="4648200"/>
                <a:ext cx="1936236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5558135"/>
                <a:ext cx="1974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558135"/>
                <a:ext cx="197419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4495800"/>
                <a:ext cx="13088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495800"/>
                <a:ext cx="130888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53716" y="5045038"/>
                <a:ext cx="3150606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=3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716" y="5045038"/>
                <a:ext cx="3150606" cy="7848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4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Pipe 1 fills a tank in </a:t>
            </a:r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/>
              <a:t> min and pipe 2 fills the same tank in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800" dirty="0" smtClean="0"/>
              <a:t> min. How long does it take the pipes to fill the tank when working together.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886200"/>
                <a:ext cx="2010486" cy="46166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𝑺𝑯𝑶𝑹𝑻𝑪𝑼𝑻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86200"/>
                <a:ext cx="201048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502" y="4419600"/>
                <a:ext cx="1574470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02" y="4419600"/>
                <a:ext cx="1574470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17194" y="4420882"/>
                <a:ext cx="3150606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=3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94" y="4420882"/>
                <a:ext cx="3150606" cy="7848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4600" y="4419600"/>
                <a:ext cx="117955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19600"/>
                <a:ext cx="1179554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4419598"/>
                <a:ext cx="1179554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19598"/>
                <a:ext cx="1179554" cy="7848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Notched Right Arrow 10"/>
          <p:cNvSpPr/>
          <p:nvPr/>
        </p:nvSpPr>
        <p:spPr bwMode="auto">
          <a:xfrm>
            <a:off x="2140021" y="4724400"/>
            <a:ext cx="298379" cy="217155"/>
          </a:xfrm>
          <a:prstGeom prst="notchedRight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Notched Right Arrow 11"/>
          <p:cNvSpPr/>
          <p:nvPr/>
        </p:nvSpPr>
        <p:spPr bwMode="auto">
          <a:xfrm>
            <a:off x="3810000" y="4752975"/>
            <a:ext cx="298379" cy="217155"/>
          </a:xfrm>
          <a:prstGeom prst="notchedRight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Notched Right Arrow 12"/>
          <p:cNvSpPr/>
          <p:nvPr/>
        </p:nvSpPr>
        <p:spPr bwMode="auto">
          <a:xfrm>
            <a:off x="5567979" y="4752975"/>
            <a:ext cx="298379" cy="217155"/>
          </a:xfrm>
          <a:prstGeom prst="notchedRight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6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faucet fills a tank in 6 min. A drain empties the tank in 8 min.  If both the facet and drain are open, in how many minutes will the tank start to overflow.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82283" y="3957935"/>
                <a:ext cx="9302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283" y="3957935"/>
                <a:ext cx="9302483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3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46518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faucet fills a tank in 6 min</a:t>
            </a:r>
            <a:r>
              <a:rPr lang="en-US" sz="2800" dirty="0"/>
              <a:t>. A drain empties the tank in 8 min.  If both the facet and drain are open, in how many minutes will the tank start to overflow.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5970" y="4648200"/>
                <a:ext cx="63510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70" y="4648200"/>
                <a:ext cx="635109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faucet fills a tank in 6 min. A </a:t>
            </a:r>
            <a:r>
              <a:rPr lang="en-US" sz="2800" b="1" dirty="0">
                <a:solidFill>
                  <a:srgbClr val="FF0000"/>
                </a:solidFill>
              </a:rPr>
              <a:t>drain empties the tank in 8 min</a:t>
            </a:r>
            <a:r>
              <a:rPr lang="en-US" sz="2800" dirty="0"/>
              <a:t>.  If both the facet and drain are open, in how many minutes will the tank start to overflow.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5970" y="4648200"/>
                <a:ext cx="1366656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70" y="4648200"/>
                <a:ext cx="1366656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faucet fills a tank in 6 min. A drain empties the tank in 8 min.  If both the facet and drain are open, in how many minutes will the tank start to overflow.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5970" y="4648200"/>
                <a:ext cx="1936236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70" y="4648200"/>
                <a:ext cx="1936236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9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faucet fills a tank in 6 min. A drain empties the tank in 8 min.  If both the facet and drain are open, in how many minutes will the tank start to overflow.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𝑤𝑜𝑟𝑘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</a:rPr>
                        <m:t>𝑐𝑜𝑚𝑝𝑙𝑒𝑡𝑒𝑑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957935"/>
                <a:ext cx="949003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5970" y="4648200"/>
                <a:ext cx="1936236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70" y="4648200"/>
                <a:ext cx="1936236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5558135"/>
                <a:ext cx="1974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558135"/>
                <a:ext cx="197419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4796135"/>
                <a:ext cx="1743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=24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96135"/>
                <a:ext cx="174374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4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864" y="1295400"/>
            <a:ext cx="5750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Equations with Decimals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10" y="22098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Equations that contain fractions can be solved using the same steps.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OPTIONAL: Clear decimals first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78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66" y="1371600"/>
            <a:ext cx="5716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Problems Involving 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faucet fills a tank in </a:t>
            </a:r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lang="en-US" sz="2800" dirty="0"/>
              <a:t> min. A drain empties the tank in </a:t>
            </a:r>
            <a:r>
              <a:rPr lang="en-US" sz="2800" b="1" dirty="0">
                <a:solidFill>
                  <a:srgbClr val="FF0000"/>
                </a:solidFill>
              </a:rPr>
              <a:t>8</a:t>
            </a:r>
            <a:r>
              <a:rPr lang="en-US" sz="2800" dirty="0"/>
              <a:t> min.  If both the facet and drain are open, in how many minutes will the tank start to overflow.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4090623"/>
                <a:ext cx="2010486" cy="46166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𝑺𝑯𝑶𝑹𝑻𝑪𝑼𝑻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90623"/>
                <a:ext cx="201048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502" y="4624023"/>
                <a:ext cx="1574470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02" y="4624023"/>
                <a:ext cx="1574470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7194" y="4625305"/>
                <a:ext cx="304801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=24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94" y="4625305"/>
                <a:ext cx="3048014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4624023"/>
                <a:ext cx="117955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624023"/>
                <a:ext cx="1179554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4624021"/>
                <a:ext cx="1179554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24021"/>
                <a:ext cx="1179554" cy="7848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Notched Right Arrow 12"/>
          <p:cNvSpPr/>
          <p:nvPr/>
        </p:nvSpPr>
        <p:spPr bwMode="auto">
          <a:xfrm>
            <a:off x="2140021" y="4928823"/>
            <a:ext cx="298379" cy="217155"/>
          </a:xfrm>
          <a:prstGeom prst="notchedRight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Notched Right Arrow 13"/>
          <p:cNvSpPr/>
          <p:nvPr/>
        </p:nvSpPr>
        <p:spPr bwMode="auto">
          <a:xfrm>
            <a:off x="3810000" y="4957398"/>
            <a:ext cx="298379" cy="217155"/>
          </a:xfrm>
          <a:prstGeom prst="notchedRight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Notched Right Arrow 14"/>
          <p:cNvSpPr/>
          <p:nvPr/>
        </p:nvSpPr>
        <p:spPr bwMode="auto">
          <a:xfrm>
            <a:off x="5567979" y="4957398"/>
            <a:ext cx="298379" cy="217155"/>
          </a:xfrm>
          <a:prstGeom prst="notchedRight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8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3310" y="1981200"/>
                <a:ext cx="2183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1.5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+2.1=3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10" y="1981200"/>
                <a:ext cx="218329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64596" y="3195935"/>
                <a:ext cx="1647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1.5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96" y="3195935"/>
                <a:ext cx="164731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60244" y="4719935"/>
                <a:ext cx="1244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44" y="4719935"/>
                <a:ext cx="124495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8805" y="2560915"/>
                <a:ext cx="38804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1.5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+2.1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05" y="2560915"/>
                <a:ext cx="3880421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57891" y="3778321"/>
                <a:ext cx="1727460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1.5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0.9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891" y="3778321"/>
                <a:ext cx="1727460" cy="793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 bwMode="auto">
          <a:xfrm>
            <a:off x="2306859" y="4719935"/>
            <a:ext cx="1151726" cy="5232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6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5335" y="1295400"/>
            <a:ext cx="5673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Equations with Fractions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10" y="22098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Equations that contain fractions can be solved using the same steps ... as long as they are “simple” fractions.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Example: No variables in a denominator.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5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62200" y="5496580"/>
            <a:ext cx="1151726" cy="5232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84844" y="1865531"/>
                <a:ext cx="216373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844" y="1865531"/>
                <a:ext cx="2163734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22944" y="2763865"/>
                <a:ext cx="216373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44" y="2763865"/>
                <a:ext cx="2163734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01546" y="3625921"/>
                <a:ext cx="1403654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546" y="3625921"/>
                <a:ext cx="1403654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52600" y="4495800"/>
                <a:ext cx="2196691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495800"/>
                <a:ext cx="2196691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62200" y="5481935"/>
                <a:ext cx="10125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81935"/>
                <a:ext cx="101252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8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5335" y="1295400"/>
            <a:ext cx="5673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Equations with Fractions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10" y="22098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process of </a:t>
            </a:r>
            <a:r>
              <a:rPr lang="en-US" sz="2800" b="1" dirty="0" smtClean="0">
                <a:solidFill>
                  <a:srgbClr val="FF0000"/>
                </a:solidFill>
              </a:rPr>
              <a:t>clearing fractions(decimals)</a:t>
            </a:r>
            <a:r>
              <a:rPr lang="en-US" sz="2800" dirty="0"/>
              <a:t> </a:t>
            </a:r>
            <a:r>
              <a:rPr lang="en-US" sz="2800" dirty="0" smtClean="0"/>
              <a:t>involves </a:t>
            </a:r>
            <a:r>
              <a:rPr lang="en-US" sz="2800" b="1" dirty="0" smtClean="0">
                <a:solidFill>
                  <a:srgbClr val="FF0000"/>
                </a:solidFill>
              </a:rPr>
              <a:t>multiplying every term in an equation by the </a:t>
            </a:r>
            <a:r>
              <a:rPr lang="en-US" sz="2800" b="1" u="sng" dirty="0" smtClean="0">
                <a:solidFill>
                  <a:srgbClr val="FF0000"/>
                </a:solidFill>
              </a:rPr>
              <a:t>least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common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denominator</a:t>
            </a:r>
            <a:r>
              <a:rPr lang="en-US" sz="2800" dirty="0" smtClean="0"/>
              <a:t> of the terms in the equation.</a:t>
            </a:r>
          </a:p>
          <a:p>
            <a:endParaRPr lang="en-US" sz="2800" dirty="0"/>
          </a:p>
          <a:p>
            <a:r>
              <a:rPr lang="en-US" sz="2800" dirty="0" smtClean="0"/>
              <a:t>Clearing fractions simplifies the computations in solving an equation with fractions and </a:t>
            </a:r>
            <a:r>
              <a:rPr lang="en-US" sz="2800" b="1" dirty="0" smtClean="0">
                <a:solidFill>
                  <a:srgbClr val="FF0000"/>
                </a:solidFill>
              </a:rPr>
              <a:t>removes any variables from the denominators of the terms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16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5715000"/>
            <a:ext cx="1151726" cy="5232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41466" y="1865531"/>
                <a:ext cx="216373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66" y="1865531"/>
                <a:ext cx="2163734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40279" y="5715000"/>
                <a:ext cx="10125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79" y="5715000"/>
                <a:ext cx="101252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" y="2651708"/>
                <a:ext cx="331251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51708"/>
                <a:ext cx="3312510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048" y="3573884"/>
                <a:ext cx="3915752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48" y="3573884"/>
                <a:ext cx="3915752" cy="92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7800" y="4648200"/>
                <a:ext cx="20611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=40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648200"/>
                <a:ext cx="206114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52842" y="5181600"/>
                <a:ext cx="13523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=40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42" y="5181600"/>
                <a:ext cx="135235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725541" y="4111649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343046" y="3919884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3458219"/>
            <a:ext cx="23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2065429" y="4113225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682934" y="3921460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568488" y="3459795"/>
            <a:ext cx="23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en-US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3780104" y="3921460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3292367" y="4150059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724274" y="3505200"/>
            <a:ext cx="23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11" grpId="0"/>
      <p:bldP spid="13" grpId="0"/>
      <p:bldP spid="14" grpId="0"/>
      <p:bldP spid="15" grpId="0"/>
      <p:bldP spid="4" grpId="0"/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11754" y="5486400"/>
            <a:ext cx="1151726" cy="5232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3503" y="1867904"/>
                <a:ext cx="184422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503" y="1867904"/>
                <a:ext cx="1844223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2748" y="3581471"/>
                <a:ext cx="3473451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48" y="3581471"/>
                <a:ext cx="3473451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2448" y="2659366"/>
                <a:ext cx="2933752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48" y="2659366"/>
                <a:ext cx="2933752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56617" y="4567535"/>
                <a:ext cx="18485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7−2=−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17" y="4567535"/>
                <a:ext cx="184858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646" y="5029200"/>
                <a:ext cx="1273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5=−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6" y="5029200"/>
                <a:ext cx="127355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57400" y="5547955"/>
                <a:ext cx="1273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547955"/>
                <a:ext cx="127355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 flipH="1">
            <a:off x="963667" y="4113225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581172" y="3921460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2073167" y="4151635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1690672" y="3959870"/>
            <a:ext cx="212833" cy="230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60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1BEC86-DEB6-45BD-AF6E-8AE6F718A479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3179</TotalTime>
  <Words>1191</Words>
  <Application>Microsoft Office PowerPoint</Application>
  <PresentationFormat>On-screen Show (4:3)</PresentationFormat>
  <Paragraphs>208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ＭＳ Ｐゴシック</vt:lpstr>
      <vt:lpstr>Arial</vt:lpstr>
      <vt:lpstr>Cambria Math</vt:lpstr>
      <vt:lpstr>FVTC_blue_WAF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358</cp:revision>
  <cp:lastPrinted>2009-03-09T19:30:18Z</cp:lastPrinted>
  <dcterms:created xsi:type="dcterms:W3CDTF">2009-04-30T13:56:20Z</dcterms:created>
  <dcterms:modified xsi:type="dcterms:W3CDTF">2014-11-06T16:07:12Z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-659157441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